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68" r:id="rId3"/>
    <p:sldId id="266" r:id="rId4"/>
    <p:sldId id="261" r:id="rId5"/>
    <p:sldId id="267" r:id="rId6"/>
  </p:sldIdLst>
  <p:sldSz cx="15544800" cy="1005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6" autoAdjust="0"/>
    <p:restoredTop sz="94660"/>
  </p:normalViewPr>
  <p:slideViewPr>
    <p:cSldViewPr snapToGrid="0">
      <p:cViewPr>
        <p:scale>
          <a:sx n="50" d="100"/>
          <a:sy n="50" d="100"/>
        </p:scale>
        <p:origin x="761" y="86"/>
      </p:cViewPr>
      <p:guideLst/>
    </p:cSldViewPr>
  </p:slideViewPr>
  <p:notesTextViewPr>
    <p:cViewPr>
      <p:scale>
        <a:sx n="1" d="1"/>
        <a:sy n="1" d="1"/>
      </p:scale>
      <p:origin x="0" y="0"/>
    </p:cViewPr>
  </p:notesTextViewPr>
  <p:gridSpacing cx="76200" cy="76200"/>
</p:viewPr>
</file>

<file path=ppt/_rels/presentation.xml.rels>&#65279;<?xml version="1.0" encoding="utf-8" standalone="yes"?>
<Relationships xmlns="http://schemas.openxmlformats.org/package/2006/relationships"><Relationship Id="rId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5" Type="http://schemas.openxmlformats.org/officeDocument/2006/relationships/slide" Target="slides/slide4.xml" /><Relationship Id="rId1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E74A9E-0EE1-47EC-BE44-75BF75CA4E3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E663-CA70-4EBA-B97A-3F59817D85EE}" type="slidenum">
              <a:rPr lang="en-US" smtClean="0"/>
              <a:t>‹#›</a:t>
            </a:fld>
            <a:endParaRPr lang="en-US"/>
          </a:p>
        </p:txBody>
      </p:sp>
    </p:spTree>
    <p:extLst>
      <p:ext uri="{BB962C8B-B14F-4D97-AF65-F5344CB8AC3E}">
        <p14:creationId xmlns:p14="http://schemas.microsoft.com/office/powerpoint/2010/main" val="193810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74A9E-0EE1-47EC-BE44-75BF75CA4E3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E663-CA70-4EBA-B97A-3F59817D85EE}" type="slidenum">
              <a:rPr lang="en-US" smtClean="0"/>
              <a:t>‹#›</a:t>
            </a:fld>
            <a:endParaRPr lang="en-US"/>
          </a:p>
        </p:txBody>
      </p:sp>
    </p:spTree>
    <p:extLst>
      <p:ext uri="{BB962C8B-B14F-4D97-AF65-F5344CB8AC3E}">
        <p14:creationId xmlns:p14="http://schemas.microsoft.com/office/powerpoint/2010/main" val="174667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74A9E-0EE1-47EC-BE44-75BF75CA4E3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E663-CA70-4EBA-B97A-3F59817D85EE}" type="slidenum">
              <a:rPr lang="en-US" smtClean="0"/>
              <a:t>‹#›</a:t>
            </a:fld>
            <a:endParaRPr lang="en-US"/>
          </a:p>
        </p:txBody>
      </p:sp>
    </p:spTree>
    <p:extLst>
      <p:ext uri="{BB962C8B-B14F-4D97-AF65-F5344CB8AC3E}">
        <p14:creationId xmlns:p14="http://schemas.microsoft.com/office/powerpoint/2010/main" val="120785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74A9E-0EE1-47EC-BE44-75BF75CA4E3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E663-CA70-4EBA-B97A-3F59817D85EE}" type="slidenum">
              <a:rPr lang="en-US" smtClean="0"/>
              <a:t>‹#›</a:t>
            </a:fld>
            <a:endParaRPr lang="en-US"/>
          </a:p>
        </p:txBody>
      </p:sp>
    </p:spTree>
    <p:extLst>
      <p:ext uri="{BB962C8B-B14F-4D97-AF65-F5344CB8AC3E}">
        <p14:creationId xmlns:p14="http://schemas.microsoft.com/office/powerpoint/2010/main" val="327586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74A9E-0EE1-47EC-BE44-75BF75CA4E3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CE663-CA70-4EBA-B97A-3F59817D85EE}" type="slidenum">
              <a:rPr lang="en-US" smtClean="0"/>
              <a:t>‹#›</a:t>
            </a:fld>
            <a:endParaRPr lang="en-US"/>
          </a:p>
        </p:txBody>
      </p:sp>
    </p:spTree>
    <p:extLst>
      <p:ext uri="{BB962C8B-B14F-4D97-AF65-F5344CB8AC3E}">
        <p14:creationId xmlns:p14="http://schemas.microsoft.com/office/powerpoint/2010/main" val="326009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E74A9E-0EE1-47EC-BE44-75BF75CA4E3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CE663-CA70-4EBA-B97A-3F59817D85EE}" type="slidenum">
              <a:rPr lang="en-US" smtClean="0"/>
              <a:t>‹#›</a:t>
            </a:fld>
            <a:endParaRPr lang="en-US"/>
          </a:p>
        </p:txBody>
      </p:sp>
    </p:spTree>
    <p:extLst>
      <p:ext uri="{BB962C8B-B14F-4D97-AF65-F5344CB8AC3E}">
        <p14:creationId xmlns:p14="http://schemas.microsoft.com/office/powerpoint/2010/main" val="328316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E74A9E-0EE1-47EC-BE44-75BF75CA4E37}" type="datetimeFigureOut">
              <a:rPr lang="en-US" smtClean="0"/>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DCE663-CA70-4EBA-B97A-3F59817D85EE}" type="slidenum">
              <a:rPr lang="en-US" smtClean="0"/>
              <a:t>‹#›</a:t>
            </a:fld>
            <a:endParaRPr lang="en-US"/>
          </a:p>
        </p:txBody>
      </p:sp>
    </p:spTree>
    <p:extLst>
      <p:ext uri="{BB962C8B-B14F-4D97-AF65-F5344CB8AC3E}">
        <p14:creationId xmlns:p14="http://schemas.microsoft.com/office/powerpoint/2010/main" val="113680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E74A9E-0EE1-47EC-BE44-75BF75CA4E37}" type="datetimeFigureOut">
              <a:rPr lang="en-US" smtClean="0"/>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DCE663-CA70-4EBA-B97A-3F59817D85EE}" type="slidenum">
              <a:rPr lang="en-US" smtClean="0"/>
              <a:t>‹#›</a:t>
            </a:fld>
            <a:endParaRPr lang="en-US"/>
          </a:p>
        </p:txBody>
      </p:sp>
    </p:spTree>
    <p:extLst>
      <p:ext uri="{BB962C8B-B14F-4D97-AF65-F5344CB8AC3E}">
        <p14:creationId xmlns:p14="http://schemas.microsoft.com/office/powerpoint/2010/main" val="360401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74A9E-0EE1-47EC-BE44-75BF75CA4E37}" type="datetimeFigureOut">
              <a:rPr lang="en-US" smtClean="0"/>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DCE663-CA70-4EBA-B97A-3F59817D85EE}" type="slidenum">
              <a:rPr lang="en-US" smtClean="0"/>
              <a:t>‹#›</a:t>
            </a:fld>
            <a:endParaRPr lang="en-US"/>
          </a:p>
        </p:txBody>
      </p:sp>
    </p:spTree>
    <p:extLst>
      <p:ext uri="{BB962C8B-B14F-4D97-AF65-F5344CB8AC3E}">
        <p14:creationId xmlns:p14="http://schemas.microsoft.com/office/powerpoint/2010/main" val="357706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4BE74A9E-0EE1-47EC-BE44-75BF75CA4E3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CE663-CA70-4EBA-B97A-3F59817D85EE}" type="slidenum">
              <a:rPr lang="en-US" smtClean="0"/>
              <a:t>‹#›</a:t>
            </a:fld>
            <a:endParaRPr lang="en-US"/>
          </a:p>
        </p:txBody>
      </p:sp>
    </p:spTree>
    <p:extLst>
      <p:ext uri="{BB962C8B-B14F-4D97-AF65-F5344CB8AC3E}">
        <p14:creationId xmlns:p14="http://schemas.microsoft.com/office/powerpoint/2010/main" val="107908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4BE74A9E-0EE1-47EC-BE44-75BF75CA4E3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CE663-CA70-4EBA-B97A-3F59817D85EE}" type="slidenum">
              <a:rPr lang="en-US" smtClean="0"/>
              <a:t>‹#›</a:t>
            </a:fld>
            <a:endParaRPr lang="en-US"/>
          </a:p>
        </p:txBody>
      </p:sp>
    </p:spTree>
    <p:extLst>
      <p:ext uri="{BB962C8B-B14F-4D97-AF65-F5344CB8AC3E}">
        <p14:creationId xmlns:p14="http://schemas.microsoft.com/office/powerpoint/2010/main" val="76584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4BE74A9E-0EE1-47EC-BE44-75BF75CA4E37}" type="datetimeFigureOut">
              <a:rPr lang="en-US" smtClean="0"/>
              <a:t>12/19/2019</a:t>
            </a:fld>
            <a:endParaRPr lang="en-US"/>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50DCE663-CA70-4EBA-B97A-3F59817D85EE}" type="slidenum">
              <a:rPr lang="en-US" smtClean="0"/>
              <a:t>‹#›</a:t>
            </a:fld>
            <a:endParaRPr lang="en-US"/>
          </a:p>
        </p:txBody>
      </p:sp>
    </p:spTree>
    <p:extLst>
      <p:ext uri="{BB962C8B-B14F-4D97-AF65-F5344CB8AC3E}">
        <p14:creationId xmlns:p14="http://schemas.microsoft.com/office/powerpoint/2010/main" val="1209720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anex.net/2019/" TargetMode="External"/><Relationship Id="rId3" Type="http://schemas.openxmlformats.org/officeDocument/2006/relationships/hyperlink" Target="https://youtu.be/PCWD89bq7Cw" TargetMode="External"/><Relationship Id="rId7" Type="http://schemas.openxmlformats.org/officeDocument/2006/relationships/hyperlink" Target="http://www.iqfeed.net/index.cfm?displayaction=data&amp;section=service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product.intrinio.com/financial-data/opra-realtime-options-prices" TargetMode="External"/><Relationship Id="rId11" Type="http://schemas.openxmlformats.org/officeDocument/2006/relationships/hyperlink" Target="https://developer.tdameritrade.com/apis" TargetMode="External"/><Relationship Id="rId5" Type="http://schemas.openxmlformats.org/officeDocument/2006/relationships/hyperlink" Target="https://datashop.cboe.com/web-api" TargetMode="External"/><Relationship Id="rId10" Type="http://schemas.openxmlformats.org/officeDocument/2006/relationships/hyperlink" Target="https://cloud.benzinga.com/" TargetMode="External"/><Relationship Id="rId4" Type="http://schemas.openxmlformats.org/officeDocument/2006/relationships/hyperlink" Target="https://www.xignite.com/product/global-real-time-option-price-data#/productoverview" TargetMode="External"/><Relationship Id="rId9" Type="http://schemas.openxmlformats.org/officeDocument/2006/relationships/hyperlink" Target="https://www.orats.com/options-data-produc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5.png"/><Relationship Id="rId7"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6.emf"/><Relationship Id="rId4" Type="http://schemas.openxmlformats.org/officeDocument/2006/relationships/image" Target="../media/image7.png"/><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650E0E-F936-488F-A380-C4EB9F44EAAA}"/>
              </a:ext>
            </a:extLst>
          </p:cNvPr>
          <p:cNvSpPr/>
          <p:nvPr/>
        </p:nvSpPr>
        <p:spPr>
          <a:xfrm>
            <a:off x="2103120" y="30327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D5897C-936D-4368-9CA6-F3AD81D66A63}"/>
              </a:ext>
            </a:extLst>
          </p:cNvPr>
          <p:cNvGrpSpPr/>
          <p:nvPr/>
        </p:nvGrpSpPr>
        <p:grpSpPr>
          <a:xfrm>
            <a:off x="9484995" y="3838069"/>
            <a:ext cx="5657850" cy="6096000"/>
            <a:chOff x="4859655" y="2095500"/>
            <a:chExt cx="5657850" cy="6096000"/>
          </a:xfrm>
        </p:grpSpPr>
        <p:pic>
          <p:nvPicPr>
            <p:cNvPr id="12" name="Picture 11" descr="A picture containing clock&#10;&#10;Description automatically generated">
              <a:extLst>
                <a:ext uri="{FF2B5EF4-FFF2-40B4-BE49-F238E27FC236}">
                  <a16:creationId xmlns:a16="http://schemas.microsoft.com/office/drawing/2014/main" id="{88F59F63-5D8B-4503-BF89-6638E5F81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9655" y="2095500"/>
              <a:ext cx="5657850" cy="6096000"/>
            </a:xfrm>
            <a:prstGeom prst="rect">
              <a:avLst/>
            </a:prstGeom>
          </p:spPr>
        </p:pic>
        <p:sp>
          <p:nvSpPr>
            <p:cNvPr id="13" name="Rectangle 12">
              <a:extLst>
                <a:ext uri="{FF2B5EF4-FFF2-40B4-BE49-F238E27FC236}">
                  <a16:creationId xmlns:a16="http://schemas.microsoft.com/office/drawing/2014/main" id="{F6294CFA-9CA5-4228-9ADE-91AF4F462C07}"/>
                </a:ext>
              </a:extLst>
            </p:cNvPr>
            <p:cNvSpPr/>
            <p:nvPr/>
          </p:nvSpPr>
          <p:spPr>
            <a:xfrm>
              <a:off x="6896100" y="4293870"/>
              <a:ext cx="2628900" cy="119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lumMod val="50000"/>
                    </a:schemeClr>
                  </a:solidFill>
                  <a:latin typeface="Castellar" panose="020A0402060406010301" pitchFamily="18" charset="0"/>
                </a:rPr>
                <a:t>LOOPAH</a:t>
              </a:r>
            </a:p>
          </p:txBody>
        </p:sp>
        <p:sp>
          <p:nvSpPr>
            <p:cNvPr id="15" name="Rectangle 14">
              <a:extLst>
                <a:ext uri="{FF2B5EF4-FFF2-40B4-BE49-F238E27FC236}">
                  <a16:creationId xmlns:a16="http://schemas.microsoft.com/office/drawing/2014/main" id="{C45A4159-AAF8-4794-A73B-FFE07815404D}"/>
                </a:ext>
              </a:extLst>
            </p:cNvPr>
            <p:cNvSpPr/>
            <p:nvPr/>
          </p:nvSpPr>
          <p:spPr>
            <a:xfrm>
              <a:off x="7056120" y="5143500"/>
              <a:ext cx="2468880" cy="464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latin typeface="Aharoni" panose="02010803020104030203" pitchFamily="2" charset="-79"/>
                  <a:cs typeface="Aharoni" panose="02010803020104030203" pitchFamily="2" charset="-79"/>
                </a:rPr>
                <a:t>Options Signals</a:t>
              </a:r>
            </a:p>
          </p:txBody>
        </p:sp>
      </p:grpSp>
      <p:sp>
        <p:nvSpPr>
          <p:cNvPr id="17" name="Rectangle 16">
            <a:extLst>
              <a:ext uri="{FF2B5EF4-FFF2-40B4-BE49-F238E27FC236}">
                <a16:creationId xmlns:a16="http://schemas.microsoft.com/office/drawing/2014/main" id="{9A4C0CD4-4BE3-4816-B78E-CAEE76B9D2FD}"/>
              </a:ext>
            </a:extLst>
          </p:cNvPr>
          <p:cNvSpPr/>
          <p:nvPr/>
        </p:nvSpPr>
        <p:spPr>
          <a:xfrm>
            <a:off x="140970" y="0"/>
            <a:ext cx="15262860" cy="10064294"/>
          </a:xfrm>
          <a:prstGeom prst="rect">
            <a:avLst/>
          </a:prstGeom>
        </p:spPr>
        <p:txBody>
          <a:bodyPr wrap="square">
            <a:spAutoFit/>
          </a:bodyPr>
          <a:lstStyle/>
          <a:p>
            <a:r>
              <a:rPr lang="en-US" dirty="0"/>
              <a:t>I need to build a complicated EA or indicator “SIGNAL ALERT” for STOCKS OPTIONS TRADING (not forex, not binary, not MT4). I use </a:t>
            </a:r>
            <a:r>
              <a:rPr lang="en-US" dirty="0" err="1"/>
              <a:t>ThinkorSwim</a:t>
            </a:r>
            <a:r>
              <a:rPr lang="en-US" dirty="0"/>
              <a:t>, but we would need some MARKET DATA API service. Searching on the web I found this explanatory video on how to scan for Unusual Volume using Market Chameleon. </a:t>
            </a:r>
            <a:r>
              <a:rPr lang="en-US" dirty="0">
                <a:hlinkClick r:id="rId3"/>
              </a:rPr>
              <a:t>https://youtu.be/PCWD89bq7Cw</a:t>
            </a:r>
            <a:endParaRPr lang="en-US" dirty="0"/>
          </a:p>
          <a:p>
            <a:endParaRPr lang="en-US" dirty="0"/>
          </a:p>
          <a:p>
            <a:r>
              <a:rPr lang="en-US" dirty="0"/>
              <a:t>Then I learned on SWEEP OPTIONS and the tell, “Aggressiveness” when the buyer is willing to pay near or at the ask price. I found that </a:t>
            </a:r>
            <a:r>
              <a:rPr lang="en-US" dirty="0" err="1"/>
              <a:t>Bezinga</a:t>
            </a:r>
            <a:r>
              <a:rPr lang="en-US" dirty="0"/>
              <a:t> Pro has a great tool for this. https://youtu.be/-WfrYa7ESQo </a:t>
            </a:r>
          </a:p>
          <a:p>
            <a:r>
              <a:rPr lang="en-US" dirty="0"/>
              <a:t>After watching this Unusual Options Scanner, I need something similar to  this: https://neuromastersoftware.com/optionscanner_special/special_offer.html but it seems it provides last trading day activities, not live.</a:t>
            </a:r>
          </a:p>
          <a:p>
            <a:endParaRPr lang="en-US" dirty="0"/>
          </a:p>
          <a:p>
            <a:r>
              <a:rPr lang="en-US" dirty="0"/>
              <a:t>We would need to optimize or automate my Options trade preference, So I would like an ALERT SIGNAL with the following criteria:</a:t>
            </a:r>
          </a:p>
          <a:p>
            <a:r>
              <a:rPr lang="en-US" dirty="0"/>
              <a:t>• Order Type </a:t>
            </a:r>
          </a:p>
          <a:p>
            <a:r>
              <a:rPr lang="en-US" dirty="0"/>
              <a:t>• Expiration</a:t>
            </a:r>
          </a:p>
          <a:p>
            <a:r>
              <a:rPr lang="en-US" dirty="0"/>
              <a:t>• Bid, near Ask, or Ask Price</a:t>
            </a:r>
          </a:p>
          <a:p>
            <a:r>
              <a:rPr lang="en-US" dirty="0"/>
              <a:t>• IN % Rank</a:t>
            </a:r>
          </a:p>
          <a:p>
            <a:r>
              <a:rPr lang="en-US" dirty="0"/>
              <a:t>• IV30</a:t>
            </a:r>
          </a:p>
          <a:p>
            <a:r>
              <a:rPr lang="en-US" dirty="0"/>
              <a:t>• Volume Level</a:t>
            </a:r>
          </a:p>
          <a:p>
            <a:r>
              <a:rPr lang="en-US" dirty="0"/>
              <a:t>• Volume vs. Open Interest</a:t>
            </a:r>
          </a:p>
          <a:p>
            <a:r>
              <a:rPr lang="en-US" dirty="0"/>
              <a:t>• Relative Opt. Volume</a:t>
            </a:r>
          </a:p>
          <a:p>
            <a:r>
              <a:rPr lang="en-US" dirty="0"/>
              <a:t>• 1 Day Volatility</a:t>
            </a:r>
          </a:p>
          <a:p>
            <a:endParaRPr lang="en-US" dirty="0"/>
          </a:p>
          <a:p>
            <a:r>
              <a:rPr lang="en-US" dirty="0"/>
              <a:t>Check this API services:</a:t>
            </a:r>
          </a:p>
          <a:p>
            <a:r>
              <a:rPr lang="en-US" dirty="0">
                <a:hlinkClick r:id="rId4"/>
              </a:rPr>
              <a:t>https://www.xignite.com/product/global-real-time-option-price-data#/productoverview</a:t>
            </a:r>
            <a:endParaRPr lang="en-US" dirty="0"/>
          </a:p>
          <a:p>
            <a:endParaRPr lang="en-US" dirty="0"/>
          </a:p>
          <a:p>
            <a:r>
              <a:rPr lang="en-US" dirty="0">
                <a:hlinkClick r:id="rId5"/>
              </a:rPr>
              <a:t>https://datashop.cboe.com/web-api</a:t>
            </a:r>
            <a:endParaRPr lang="en-US" dirty="0"/>
          </a:p>
          <a:p>
            <a:endParaRPr lang="en-US" dirty="0"/>
          </a:p>
          <a:p>
            <a:r>
              <a:rPr lang="en-US" dirty="0">
                <a:hlinkClick r:id="rId6"/>
              </a:rPr>
              <a:t>https://product.intrinio.com/financial-data/opra-realtime-options-prices</a:t>
            </a:r>
            <a:endParaRPr lang="en-US" dirty="0"/>
          </a:p>
          <a:p>
            <a:endParaRPr lang="en-US" dirty="0"/>
          </a:p>
          <a:p>
            <a:r>
              <a:rPr lang="en-US" dirty="0">
                <a:hlinkClick r:id="rId7"/>
              </a:rPr>
              <a:t>http://www.iqfeed.net/index.cfm?displayaction=data&amp;section=services</a:t>
            </a:r>
            <a:endParaRPr lang="en-US" dirty="0"/>
          </a:p>
          <a:p>
            <a:endParaRPr lang="en-US" dirty="0"/>
          </a:p>
          <a:p>
            <a:r>
              <a:rPr lang="en-US" dirty="0">
                <a:hlinkClick r:id="rId8"/>
              </a:rPr>
              <a:t>http://www.nanex.net/2019/</a:t>
            </a:r>
            <a:endParaRPr lang="en-US" dirty="0"/>
          </a:p>
          <a:p>
            <a:endParaRPr lang="en-US" dirty="0"/>
          </a:p>
          <a:p>
            <a:r>
              <a:rPr lang="en-US" dirty="0">
                <a:hlinkClick r:id="rId9"/>
              </a:rPr>
              <a:t>https://www.orats.com/options-data-products/</a:t>
            </a:r>
            <a:endParaRPr lang="en-US" dirty="0"/>
          </a:p>
          <a:p>
            <a:endParaRPr lang="en-US" dirty="0"/>
          </a:p>
          <a:p>
            <a:r>
              <a:rPr lang="en-US" dirty="0">
                <a:hlinkClick r:id="rId10"/>
              </a:rPr>
              <a:t>https://cloud.benzinga.com/</a:t>
            </a:r>
            <a:endParaRPr lang="en-US" dirty="0"/>
          </a:p>
          <a:p>
            <a:endParaRPr lang="en-US" dirty="0"/>
          </a:p>
          <a:p>
            <a:r>
              <a:rPr lang="en-US" dirty="0">
                <a:hlinkClick r:id="rId11"/>
              </a:rPr>
              <a:t>https://developer.tdameritrade.com</a:t>
            </a:r>
            <a:r>
              <a:rPr lang="en-US">
                <a:hlinkClick r:id="rId11"/>
              </a:rPr>
              <a:t>/apis</a:t>
            </a:r>
            <a:endParaRPr lang="en-US" dirty="0"/>
          </a:p>
        </p:txBody>
      </p:sp>
    </p:spTree>
    <p:extLst>
      <p:ext uri="{BB962C8B-B14F-4D97-AF65-F5344CB8AC3E}">
        <p14:creationId xmlns:p14="http://schemas.microsoft.com/office/powerpoint/2010/main" val="153193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650E0E-F936-488F-A380-C4EB9F44EAAA}"/>
              </a:ext>
            </a:extLst>
          </p:cNvPr>
          <p:cNvSpPr/>
          <p:nvPr/>
        </p:nvSpPr>
        <p:spPr>
          <a:xfrm>
            <a:off x="2103120" y="30327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descr="A picture containing table, sitting, cake, piece&#10;&#10;Description automatically generated">
            <a:extLst>
              <a:ext uri="{FF2B5EF4-FFF2-40B4-BE49-F238E27FC236}">
                <a16:creationId xmlns:a16="http://schemas.microsoft.com/office/drawing/2014/main" id="{62A00C39-EAF8-4784-BEF3-6E16DCB55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5" y="674370"/>
            <a:ext cx="6600004" cy="4267850"/>
          </a:xfrm>
          <a:prstGeom prst="rect">
            <a:avLst/>
          </a:prstGeom>
        </p:spPr>
      </p:pic>
      <p:sp>
        <p:nvSpPr>
          <p:cNvPr id="25" name="Rectangle 24">
            <a:extLst>
              <a:ext uri="{FF2B5EF4-FFF2-40B4-BE49-F238E27FC236}">
                <a16:creationId xmlns:a16="http://schemas.microsoft.com/office/drawing/2014/main" id="{86B9ADA8-5512-4C99-B408-C1E66F276488}"/>
              </a:ext>
            </a:extLst>
          </p:cNvPr>
          <p:cNvSpPr/>
          <p:nvPr/>
        </p:nvSpPr>
        <p:spPr>
          <a:xfrm>
            <a:off x="99060" y="76200"/>
            <a:ext cx="5318761" cy="119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accent1">
                    <a:lumMod val="50000"/>
                  </a:schemeClr>
                </a:solidFill>
                <a:latin typeface="Castellar" panose="020A0402060406010301" pitchFamily="18" charset="0"/>
              </a:rPr>
              <a:t>LOOPAH</a:t>
            </a:r>
          </a:p>
          <a:p>
            <a:r>
              <a:rPr lang="en-US" dirty="0">
                <a:solidFill>
                  <a:schemeClr val="accent1">
                    <a:lumMod val="50000"/>
                  </a:schemeClr>
                </a:solidFill>
                <a:latin typeface="Copperplate Gothic Bold" panose="020E0705020206020404" pitchFamily="34" charset="0"/>
                <a:cs typeface="Calibri Light" panose="020F0302020204030204" pitchFamily="34" charset="0"/>
              </a:rPr>
              <a:t>Options Signals</a:t>
            </a:r>
          </a:p>
        </p:txBody>
      </p:sp>
      <p:sp>
        <p:nvSpPr>
          <p:cNvPr id="26" name="Rectangle 25">
            <a:extLst>
              <a:ext uri="{FF2B5EF4-FFF2-40B4-BE49-F238E27FC236}">
                <a16:creationId xmlns:a16="http://schemas.microsoft.com/office/drawing/2014/main" id="{579F243D-3873-4E13-B3CF-F5B31784BFA2}"/>
              </a:ext>
            </a:extLst>
          </p:cNvPr>
          <p:cNvSpPr/>
          <p:nvPr/>
        </p:nvSpPr>
        <p:spPr>
          <a:xfrm>
            <a:off x="326456" y="5472933"/>
            <a:ext cx="5830442" cy="2723823"/>
          </a:xfrm>
          <a:prstGeom prst="rect">
            <a:avLst/>
          </a:prstGeom>
        </p:spPr>
        <p:txBody>
          <a:bodyPr wrap="none">
            <a:spAutoFit/>
          </a:bodyPr>
          <a:lstStyle/>
          <a:p>
            <a:pPr marL="342900" indent="-342900" algn="just">
              <a:lnSpc>
                <a:spcPct val="150000"/>
              </a:lnSpc>
              <a:buFont typeface="Arial" panose="020B0604020202020204" pitchFamily="34" charset="0"/>
              <a:buChar char="•"/>
            </a:pPr>
            <a:r>
              <a:rPr lang="en-US" sz="2400" dirty="0">
                <a:solidFill>
                  <a:schemeClr val="accent1">
                    <a:lumMod val="75000"/>
                  </a:schemeClr>
                </a:solidFill>
                <a:latin typeface="Aharoni" panose="02010803020104030203" pitchFamily="2" charset="-79"/>
                <a:cs typeface="Aharoni" panose="02010803020104030203" pitchFamily="2" charset="-79"/>
              </a:rPr>
              <a:t>SET YOUR OWN TRADING STRATEGY</a:t>
            </a:r>
          </a:p>
          <a:p>
            <a:pPr algn="just">
              <a:lnSpc>
                <a:spcPct val="150000"/>
              </a:lnSpc>
            </a:pPr>
            <a:r>
              <a:rPr lang="en-US" sz="2000" dirty="0">
                <a:solidFill>
                  <a:schemeClr val="accent1">
                    <a:lumMod val="75000"/>
                  </a:schemeClr>
                </a:solidFill>
                <a:latin typeface="Aharoni" panose="02010803020104030203" pitchFamily="2" charset="-79"/>
                <a:cs typeface="Aharoni" panose="02010803020104030203" pitchFamily="2" charset="-79"/>
              </a:rPr>
              <a:t> </a:t>
            </a:r>
            <a:r>
              <a:rPr lang="en-US" sz="2000" dirty="0">
                <a:solidFill>
                  <a:srgbClr val="FF0000"/>
                </a:solidFill>
                <a:latin typeface="Aharoni" panose="02010803020104030203" pitchFamily="2" charset="-79"/>
                <a:cs typeface="Aharoni" panose="02010803020104030203" pitchFamily="2" charset="-79"/>
              </a:rPr>
              <a:t>Or trade with one of our pre-built setups </a:t>
            </a:r>
          </a:p>
          <a:p>
            <a:pPr marL="342900" indent="-342900" algn="just">
              <a:lnSpc>
                <a:spcPct val="150000"/>
              </a:lnSpc>
              <a:buFont typeface="Arial" panose="020B0604020202020204" pitchFamily="34" charset="0"/>
              <a:buChar char="•"/>
            </a:pPr>
            <a:r>
              <a:rPr lang="en-US" sz="2400" dirty="0">
                <a:solidFill>
                  <a:schemeClr val="accent1">
                    <a:lumMod val="75000"/>
                  </a:schemeClr>
                </a:solidFill>
                <a:latin typeface="Aharoni" panose="02010803020104030203" pitchFamily="2" charset="-79"/>
                <a:cs typeface="Aharoni" panose="02010803020104030203" pitchFamily="2" charset="-79"/>
              </a:rPr>
              <a:t>UNUSUAL TRADING VOLUME</a:t>
            </a:r>
          </a:p>
          <a:p>
            <a:pPr marL="342900" indent="-342900" algn="just">
              <a:lnSpc>
                <a:spcPct val="150000"/>
              </a:lnSpc>
              <a:buFont typeface="Arial" panose="020B0604020202020204" pitchFamily="34" charset="0"/>
              <a:buChar char="•"/>
            </a:pPr>
            <a:r>
              <a:rPr lang="en-US" sz="2400" dirty="0">
                <a:solidFill>
                  <a:schemeClr val="accent1">
                    <a:lumMod val="75000"/>
                  </a:schemeClr>
                </a:solidFill>
                <a:latin typeface="Aharoni" panose="02010803020104030203" pitchFamily="2" charset="-79"/>
                <a:cs typeface="Aharoni" panose="02010803020104030203" pitchFamily="2" charset="-79"/>
              </a:rPr>
              <a:t>SWEEP-MULTILEG </a:t>
            </a:r>
          </a:p>
          <a:p>
            <a:pPr marL="342900" indent="-342900" algn="just">
              <a:lnSpc>
                <a:spcPct val="150000"/>
              </a:lnSpc>
              <a:buFont typeface="Arial" panose="020B0604020202020204" pitchFamily="34" charset="0"/>
              <a:buChar char="•"/>
            </a:pPr>
            <a:r>
              <a:rPr lang="en-US" sz="2400" dirty="0">
                <a:solidFill>
                  <a:schemeClr val="accent1">
                    <a:lumMod val="75000"/>
                  </a:schemeClr>
                </a:solidFill>
                <a:latin typeface="Aharoni" panose="02010803020104030203" pitchFamily="2" charset="-79"/>
                <a:cs typeface="Aharoni" panose="02010803020104030203" pitchFamily="2" charset="-79"/>
              </a:rPr>
              <a:t>VOLUME Vs. OPEN INTEREST</a:t>
            </a:r>
            <a:endParaRPr lang="en-US" sz="2400" dirty="0">
              <a:latin typeface="Aharoni" panose="02010803020104030203" pitchFamily="2" charset="-79"/>
              <a:cs typeface="Aharoni" panose="02010803020104030203" pitchFamily="2" charset="-79"/>
            </a:endParaRPr>
          </a:p>
        </p:txBody>
      </p:sp>
      <p:pic>
        <p:nvPicPr>
          <p:cNvPr id="28" name="Picture 27" descr="A picture containing stop, sign, red, clock&#10;&#10;Description automatically generated">
            <a:extLst>
              <a:ext uri="{FF2B5EF4-FFF2-40B4-BE49-F238E27FC236}">
                <a16:creationId xmlns:a16="http://schemas.microsoft.com/office/drawing/2014/main" id="{DB23C2B4-1369-4FE9-AA7A-8BB536EB5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239" y="4227580"/>
            <a:ext cx="2942967" cy="1245353"/>
          </a:xfrm>
          <a:prstGeom prst="rect">
            <a:avLst/>
          </a:prstGeom>
        </p:spPr>
      </p:pic>
      <p:sp>
        <p:nvSpPr>
          <p:cNvPr id="29" name="Rectangle 28">
            <a:extLst>
              <a:ext uri="{FF2B5EF4-FFF2-40B4-BE49-F238E27FC236}">
                <a16:creationId xmlns:a16="http://schemas.microsoft.com/office/drawing/2014/main" id="{CAC31337-4187-4077-A39C-EEE8FCEC33FF}"/>
              </a:ext>
            </a:extLst>
          </p:cNvPr>
          <p:cNvSpPr/>
          <p:nvPr/>
        </p:nvSpPr>
        <p:spPr>
          <a:xfrm>
            <a:off x="6635750" y="396877"/>
            <a:ext cx="8553450" cy="202691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5400" dirty="0">
                <a:latin typeface="Aharoni" panose="02010803020104030203" pitchFamily="2" charset="-79"/>
                <a:cs typeface="Aharoni" panose="02010803020104030203" pitchFamily="2" charset="-79"/>
              </a:rPr>
              <a:t>The Most Powerful Tool in Option Trading.</a:t>
            </a:r>
          </a:p>
        </p:txBody>
      </p:sp>
      <p:sp>
        <p:nvSpPr>
          <p:cNvPr id="30" name="Rectangle 29">
            <a:extLst>
              <a:ext uri="{FF2B5EF4-FFF2-40B4-BE49-F238E27FC236}">
                <a16:creationId xmlns:a16="http://schemas.microsoft.com/office/drawing/2014/main" id="{C240BE3F-F6F0-423C-842F-41CC59A3F8FD}"/>
              </a:ext>
            </a:extLst>
          </p:cNvPr>
          <p:cNvSpPr/>
          <p:nvPr/>
        </p:nvSpPr>
        <p:spPr>
          <a:xfrm>
            <a:off x="6515101" y="2910671"/>
            <a:ext cx="8930638" cy="2118529"/>
          </a:xfrm>
          <a:prstGeom prst="rect">
            <a:avLst/>
          </a:prstGeom>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With LOOPAH hybrid model you can track the sharks and know right away when big option plays are underway. LOOPAH combines human and Artificial Intelligence to collectively achieve superior results and learn from each other. Because the brain and AI use fundamentally different algorithms, each shine in tasks that the other utterly fails in.</a:t>
            </a:r>
          </a:p>
        </p:txBody>
      </p:sp>
      <p:sp>
        <p:nvSpPr>
          <p:cNvPr id="31" name="Rectangle 30">
            <a:extLst>
              <a:ext uri="{FF2B5EF4-FFF2-40B4-BE49-F238E27FC236}">
                <a16:creationId xmlns:a16="http://schemas.microsoft.com/office/drawing/2014/main" id="{43D8D63C-6BB2-4BCC-9768-0C1317607DC3}"/>
              </a:ext>
            </a:extLst>
          </p:cNvPr>
          <p:cNvSpPr/>
          <p:nvPr/>
        </p:nvSpPr>
        <p:spPr>
          <a:xfrm>
            <a:off x="6390641" y="4942220"/>
            <a:ext cx="8798559" cy="3903504"/>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800" dirty="0"/>
              <a:t>Scan the entire order flow</a:t>
            </a:r>
          </a:p>
          <a:p>
            <a:pPr marL="342900" indent="-342900">
              <a:lnSpc>
                <a:spcPct val="150000"/>
              </a:lnSpc>
              <a:buFont typeface="Wingdings" panose="05000000000000000000" pitchFamily="2" charset="2"/>
              <a:buChar char="§"/>
            </a:pPr>
            <a:r>
              <a:rPr lang="en-US" sz="2800" dirty="0"/>
              <a:t>Be the first to know</a:t>
            </a:r>
          </a:p>
          <a:p>
            <a:pPr marL="342900" indent="-342900">
              <a:lnSpc>
                <a:spcPct val="150000"/>
              </a:lnSpc>
              <a:buFont typeface="Wingdings" panose="05000000000000000000" pitchFamily="2" charset="2"/>
              <a:buChar char="§"/>
            </a:pPr>
            <a:r>
              <a:rPr lang="en-US" sz="2800" dirty="0"/>
              <a:t>Setup custom option alerts that match your trading style</a:t>
            </a:r>
          </a:p>
          <a:p>
            <a:pPr marL="342900" indent="-342900">
              <a:lnSpc>
                <a:spcPct val="150000"/>
              </a:lnSpc>
              <a:buFont typeface="Wingdings" panose="05000000000000000000" pitchFamily="2" charset="2"/>
              <a:buChar char="§"/>
            </a:pPr>
            <a:r>
              <a:rPr lang="en-US" sz="2800" dirty="0"/>
              <a:t>3 Pre-built trading models</a:t>
            </a:r>
          </a:p>
          <a:p>
            <a:pPr marL="342900" indent="-342900">
              <a:lnSpc>
                <a:spcPct val="150000"/>
              </a:lnSpc>
              <a:buFont typeface="Wingdings" panose="05000000000000000000" pitchFamily="2" charset="2"/>
              <a:buChar char="§"/>
            </a:pPr>
            <a:r>
              <a:rPr lang="en-US" sz="2800" dirty="0"/>
              <a:t>Real time unusual volume data</a:t>
            </a:r>
          </a:p>
          <a:p>
            <a:pPr marL="342900" indent="-342900">
              <a:lnSpc>
                <a:spcPct val="150000"/>
              </a:lnSpc>
              <a:buFont typeface="Wingdings" panose="05000000000000000000" pitchFamily="2" charset="2"/>
              <a:buChar char="§"/>
            </a:pPr>
            <a:r>
              <a:rPr lang="en-US" sz="2800" dirty="0"/>
              <a:t> Sweep, multileg block order tracking</a:t>
            </a:r>
          </a:p>
        </p:txBody>
      </p:sp>
    </p:spTree>
    <p:extLst>
      <p:ext uri="{BB962C8B-B14F-4D97-AF65-F5344CB8AC3E}">
        <p14:creationId xmlns:p14="http://schemas.microsoft.com/office/powerpoint/2010/main" val="156633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newspaper&#10;&#10;Description automatically generated">
            <a:extLst>
              <a:ext uri="{FF2B5EF4-FFF2-40B4-BE49-F238E27FC236}">
                <a16:creationId xmlns:a16="http://schemas.microsoft.com/office/drawing/2014/main" id="{C942B43E-BED0-415C-BEEF-5B25CE014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621166" cy="10118361"/>
          </a:xfrm>
          <a:prstGeom prst="rect">
            <a:avLst/>
          </a:prstGeom>
        </p:spPr>
      </p:pic>
      <p:sp>
        <p:nvSpPr>
          <p:cNvPr id="6" name="Rectangle 5">
            <a:extLst>
              <a:ext uri="{FF2B5EF4-FFF2-40B4-BE49-F238E27FC236}">
                <a16:creationId xmlns:a16="http://schemas.microsoft.com/office/drawing/2014/main" id="{2E7C8496-CF7F-4EEC-AF24-2D0746A28DF6}"/>
              </a:ext>
            </a:extLst>
          </p:cNvPr>
          <p:cNvSpPr/>
          <p:nvPr/>
        </p:nvSpPr>
        <p:spPr>
          <a:xfrm>
            <a:off x="6992910" y="1"/>
            <a:ext cx="8551889" cy="50217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pperplate Gothic Bold" panose="020E0705020206020404" pitchFamily="34" charset="0"/>
                <a:ea typeface="+mn-ea"/>
                <a:cs typeface="+mn-cs"/>
              </a:rPr>
              <a:t>Scanning Criteria’s Set-up</a:t>
            </a:r>
          </a:p>
        </p:txBody>
      </p:sp>
      <p:sp>
        <p:nvSpPr>
          <p:cNvPr id="13" name="Rectangle 12">
            <a:extLst>
              <a:ext uri="{FF2B5EF4-FFF2-40B4-BE49-F238E27FC236}">
                <a16:creationId xmlns:a16="http://schemas.microsoft.com/office/drawing/2014/main" id="{526331ED-5242-4600-8952-E15F25DBEF40}"/>
              </a:ext>
            </a:extLst>
          </p:cNvPr>
          <p:cNvSpPr/>
          <p:nvPr/>
        </p:nvSpPr>
        <p:spPr>
          <a:xfrm>
            <a:off x="8114024" y="1098492"/>
            <a:ext cx="1029976" cy="3346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IV30</a:t>
            </a:r>
          </a:p>
        </p:txBody>
      </p:sp>
      <p:sp>
        <p:nvSpPr>
          <p:cNvPr id="14" name="Rectangle 13">
            <a:extLst>
              <a:ext uri="{FF2B5EF4-FFF2-40B4-BE49-F238E27FC236}">
                <a16:creationId xmlns:a16="http://schemas.microsoft.com/office/drawing/2014/main" id="{79D601AF-3CEA-4048-BD8C-92D51A14D8BC}"/>
              </a:ext>
            </a:extLst>
          </p:cNvPr>
          <p:cNvSpPr/>
          <p:nvPr/>
        </p:nvSpPr>
        <p:spPr>
          <a:xfrm>
            <a:off x="9258352" y="1098491"/>
            <a:ext cx="1104288" cy="3346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IV % RANK</a:t>
            </a:r>
          </a:p>
        </p:txBody>
      </p:sp>
      <p:sp>
        <p:nvSpPr>
          <p:cNvPr id="22" name="Rectangle 21">
            <a:extLst>
              <a:ext uri="{FF2B5EF4-FFF2-40B4-BE49-F238E27FC236}">
                <a16:creationId xmlns:a16="http://schemas.microsoft.com/office/drawing/2014/main" id="{6FFE50A8-A0DD-448C-9154-94E2BBFB80FE}"/>
              </a:ext>
            </a:extLst>
          </p:cNvPr>
          <p:cNvSpPr/>
          <p:nvPr/>
        </p:nvSpPr>
        <p:spPr>
          <a:xfrm>
            <a:off x="10504306" y="1111134"/>
            <a:ext cx="1029976" cy="32197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1 DAY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VOLATILITY</a:t>
            </a:r>
          </a:p>
        </p:txBody>
      </p:sp>
      <p:sp>
        <p:nvSpPr>
          <p:cNvPr id="24" name="Rectangle 23">
            <a:extLst>
              <a:ext uri="{FF2B5EF4-FFF2-40B4-BE49-F238E27FC236}">
                <a16:creationId xmlns:a16="http://schemas.microsoft.com/office/drawing/2014/main" id="{F96D297E-AF4D-4A13-A9FE-183D93C7F463}"/>
              </a:ext>
            </a:extLst>
          </p:cNvPr>
          <p:cNvSpPr/>
          <p:nvPr/>
        </p:nvSpPr>
        <p:spPr>
          <a:xfrm>
            <a:off x="11654475" y="1115656"/>
            <a:ext cx="1063663" cy="3346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RELATIVE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VOLUME</a:t>
            </a:r>
          </a:p>
        </p:txBody>
      </p:sp>
      <p:sp>
        <p:nvSpPr>
          <p:cNvPr id="25" name="Rectangle 24">
            <a:extLst>
              <a:ext uri="{FF2B5EF4-FFF2-40B4-BE49-F238E27FC236}">
                <a16:creationId xmlns:a16="http://schemas.microsoft.com/office/drawing/2014/main" id="{DDEDA68F-ECF5-4210-AFC9-99CA3D15E8AE}"/>
              </a:ext>
            </a:extLst>
          </p:cNvPr>
          <p:cNvSpPr/>
          <p:nvPr/>
        </p:nvSpPr>
        <p:spPr>
          <a:xfrm>
            <a:off x="12864322" y="1115481"/>
            <a:ext cx="1144328" cy="32198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OPTION VALUE</a:t>
            </a:r>
          </a:p>
        </p:txBody>
      </p:sp>
      <p:sp>
        <p:nvSpPr>
          <p:cNvPr id="27" name="Rectangle 26">
            <a:extLst>
              <a:ext uri="{FF2B5EF4-FFF2-40B4-BE49-F238E27FC236}">
                <a16:creationId xmlns:a16="http://schemas.microsoft.com/office/drawing/2014/main" id="{0712BA18-505F-451B-8D38-19B569FABF51}"/>
              </a:ext>
            </a:extLst>
          </p:cNvPr>
          <p:cNvSpPr/>
          <p:nvPr/>
        </p:nvSpPr>
        <p:spPr>
          <a:xfrm>
            <a:off x="14154834" y="1117639"/>
            <a:ext cx="1221592" cy="33065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RELATIVE OPT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VOLUME</a:t>
            </a:r>
          </a:p>
        </p:txBody>
      </p:sp>
      <p:sp>
        <p:nvSpPr>
          <p:cNvPr id="28" name="Rectangle 27">
            <a:extLst>
              <a:ext uri="{FF2B5EF4-FFF2-40B4-BE49-F238E27FC236}">
                <a16:creationId xmlns:a16="http://schemas.microsoft.com/office/drawing/2014/main" id="{757BDFCA-A7FF-4B71-A999-58E6CE4FE3C7}"/>
              </a:ext>
            </a:extLst>
          </p:cNvPr>
          <p:cNvSpPr/>
          <p:nvPr/>
        </p:nvSpPr>
        <p:spPr>
          <a:xfrm>
            <a:off x="7017558" y="1098492"/>
            <a:ext cx="982114" cy="3346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EXPIRY</a:t>
            </a:r>
          </a:p>
        </p:txBody>
      </p:sp>
      <p:pic>
        <p:nvPicPr>
          <p:cNvPr id="15" name="Picture 14" descr="A close up of a sign&#10;&#10;Description automatically generated">
            <a:extLst>
              <a:ext uri="{FF2B5EF4-FFF2-40B4-BE49-F238E27FC236}">
                <a16:creationId xmlns:a16="http://schemas.microsoft.com/office/drawing/2014/main" id="{907C42AD-0E0E-484F-BB19-26FDA5501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558" y="1526500"/>
            <a:ext cx="1006763" cy="1429406"/>
          </a:xfrm>
          <a:prstGeom prst="rect">
            <a:avLst/>
          </a:prstGeom>
        </p:spPr>
      </p:pic>
      <p:sp>
        <p:nvSpPr>
          <p:cNvPr id="16" name="Rectangle: Rounded Corners 15">
            <a:extLst>
              <a:ext uri="{FF2B5EF4-FFF2-40B4-BE49-F238E27FC236}">
                <a16:creationId xmlns:a16="http://schemas.microsoft.com/office/drawing/2014/main" id="{7847B5F9-BF55-420C-A639-7CEE014D154E}"/>
              </a:ext>
            </a:extLst>
          </p:cNvPr>
          <p:cNvSpPr/>
          <p:nvPr/>
        </p:nvSpPr>
        <p:spPr>
          <a:xfrm>
            <a:off x="10443842" y="4062930"/>
            <a:ext cx="1293402" cy="417778"/>
          </a:xfrm>
          <a:prstGeom prst="roundRect">
            <a:avLst/>
          </a:prstGeom>
          <a:solidFill>
            <a:schemeClr val="accent6">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latin typeface="Aharoni" panose="02010803020104030203" pitchFamily="2" charset="-79"/>
                <a:cs typeface="Aharoni" panose="02010803020104030203" pitchFamily="2" charset="-79"/>
              </a:rPr>
              <a:t>SCAN</a:t>
            </a:r>
          </a:p>
        </p:txBody>
      </p:sp>
      <p:sp>
        <p:nvSpPr>
          <p:cNvPr id="17" name="Rectangle 16">
            <a:extLst>
              <a:ext uri="{FF2B5EF4-FFF2-40B4-BE49-F238E27FC236}">
                <a16:creationId xmlns:a16="http://schemas.microsoft.com/office/drawing/2014/main" id="{B850EDEC-BD0C-4EE5-B772-602F1B4BCBDB}"/>
              </a:ext>
            </a:extLst>
          </p:cNvPr>
          <p:cNvSpPr/>
          <p:nvPr/>
        </p:nvSpPr>
        <p:spPr>
          <a:xfrm>
            <a:off x="6992909" y="512165"/>
            <a:ext cx="1871691" cy="502170"/>
          </a:xfrm>
          <a:prstGeom prst="rect">
            <a:avLst/>
          </a:prstGeom>
          <a:solidFill>
            <a:schemeClr val="tx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opperplate Gothic Bold" panose="020E0705020206020404" pitchFamily="34" charset="0"/>
              </a:rPr>
              <a:t>Custom Set-up</a:t>
            </a:r>
          </a:p>
        </p:txBody>
      </p:sp>
      <p:sp>
        <p:nvSpPr>
          <p:cNvPr id="18" name="Rectangle 17">
            <a:extLst>
              <a:ext uri="{FF2B5EF4-FFF2-40B4-BE49-F238E27FC236}">
                <a16:creationId xmlns:a16="http://schemas.microsoft.com/office/drawing/2014/main" id="{25913B66-AD36-425F-ACE0-0AB012BC42C1}"/>
              </a:ext>
            </a:extLst>
          </p:cNvPr>
          <p:cNvSpPr/>
          <p:nvPr/>
        </p:nvSpPr>
        <p:spPr>
          <a:xfrm>
            <a:off x="11146903" y="502171"/>
            <a:ext cx="2216150" cy="512164"/>
          </a:xfrm>
          <a:prstGeom prst="rect">
            <a:avLst/>
          </a:prstGeom>
          <a:solidFill>
            <a:schemeClr val="tx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opperplate Gothic Bold" panose="020E0705020206020404" pitchFamily="34" charset="0"/>
              </a:rPr>
              <a:t>Sweep-Multileg SETUP</a:t>
            </a:r>
          </a:p>
        </p:txBody>
      </p:sp>
      <p:sp>
        <p:nvSpPr>
          <p:cNvPr id="19" name="Rectangle 18">
            <a:extLst>
              <a:ext uri="{FF2B5EF4-FFF2-40B4-BE49-F238E27FC236}">
                <a16:creationId xmlns:a16="http://schemas.microsoft.com/office/drawing/2014/main" id="{CB26BBA3-5055-4C90-BB99-8E7B9220674E}"/>
              </a:ext>
            </a:extLst>
          </p:cNvPr>
          <p:cNvSpPr/>
          <p:nvPr/>
        </p:nvSpPr>
        <p:spPr>
          <a:xfrm>
            <a:off x="13328649" y="516624"/>
            <a:ext cx="2216150" cy="502170"/>
          </a:xfrm>
          <a:prstGeom prst="rect">
            <a:avLst/>
          </a:prstGeom>
          <a:solidFill>
            <a:schemeClr val="tx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opperplate Gothic Bold" panose="020E0705020206020404" pitchFamily="34" charset="0"/>
              </a:rPr>
              <a:t>Volume  Vs.  Open Interest SETUP</a:t>
            </a:r>
          </a:p>
        </p:txBody>
      </p:sp>
      <p:sp>
        <p:nvSpPr>
          <p:cNvPr id="20" name="Rectangle 19">
            <a:extLst>
              <a:ext uri="{FF2B5EF4-FFF2-40B4-BE49-F238E27FC236}">
                <a16:creationId xmlns:a16="http://schemas.microsoft.com/office/drawing/2014/main" id="{D8833884-682D-426D-A754-9A4A73FEB1F0}"/>
              </a:ext>
            </a:extLst>
          </p:cNvPr>
          <p:cNvSpPr/>
          <p:nvPr/>
        </p:nvSpPr>
        <p:spPr>
          <a:xfrm>
            <a:off x="8864600" y="512165"/>
            <a:ext cx="2282303" cy="502170"/>
          </a:xfrm>
          <a:prstGeom prst="rect">
            <a:avLst/>
          </a:prstGeom>
          <a:solidFill>
            <a:schemeClr val="tx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opperplate Gothic Bold" panose="020E0705020206020404" pitchFamily="34" charset="0"/>
              </a:rPr>
              <a:t>Unusual Trading Volume  Set-up</a:t>
            </a:r>
          </a:p>
        </p:txBody>
      </p:sp>
      <p:pic>
        <p:nvPicPr>
          <p:cNvPr id="2" name="Picture 1">
            <a:extLst>
              <a:ext uri="{FF2B5EF4-FFF2-40B4-BE49-F238E27FC236}">
                <a16:creationId xmlns:a16="http://schemas.microsoft.com/office/drawing/2014/main" id="{5BE01543-20AE-4BCC-BB3C-4E05124E2A1D}"/>
              </a:ext>
            </a:extLst>
          </p:cNvPr>
          <p:cNvPicPr>
            <a:picLocks noChangeAspect="1"/>
          </p:cNvPicPr>
          <p:nvPr/>
        </p:nvPicPr>
        <p:blipFill>
          <a:blip r:embed="rId4"/>
          <a:stretch>
            <a:fillRect/>
          </a:stretch>
        </p:blipFill>
        <p:spPr>
          <a:xfrm>
            <a:off x="6804660" y="4579553"/>
            <a:ext cx="8571766" cy="5341687"/>
          </a:xfrm>
          <a:prstGeom prst="rect">
            <a:avLst/>
          </a:prstGeom>
        </p:spPr>
      </p:pic>
    </p:spTree>
    <p:extLst>
      <p:ext uri="{BB962C8B-B14F-4D97-AF65-F5344CB8AC3E}">
        <p14:creationId xmlns:p14="http://schemas.microsoft.com/office/powerpoint/2010/main" val="26950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newspaper&#10;&#10;Description automatically generated">
            <a:extLst>
              <a:ext uri="{FF2B5EF4-FFF2-40B4-BE49-F238E27FC236}">
                <a16:creationId xmlns:a16="http://schemas.microsoft.com/office/drawing/2014/main" id="{C942B43E-BED0-415C-BEEF-5B25CE014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92911" cy="10118361"/>
          </a:xfrm>
          <a:prstGeom prst="rect">
            <a:avLst/>
          </a:prstGeom>
        </p:spPr>
      </p:pic>
      <p:sp>
        <p:nvSpPr>
          <p:cNvPr id="6" name="Rectangle 5">
            <a:extLst>
              <a:ext uri="{FF2B5EF4-FFF2-40B4-BE49-F238E27FC236}">
                <a16:creationId xmlns:a16="http://schemas.microsoft.com/office/drawing/2014/main" id="{2E7C8496-CF7F-4EEC-AF24-2D0746A28DF6}"/>
              </a:ext>
            </a:extLst>
          </p:cNvPr>
          <p:cNvSpPr/>
          <p:nvPr/>
        </p:nvSpPr>
        <p:spPr>
          <a:xfrm>
            <a:off x="6992910" y="1"/>
            <a:ext cx="8551889" cy="50217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opperplate Gothic Bold" panose="020E0705020206020404" pitchFamily="34" charset="0"/>
              </a:rPr>
              <a:t>Scanning Criteria’s Set-up</a:t>
            </a:r>
          </a:p>
        </p:txBody>
      </p:sp>
      <p:sp>
        <p:nvSpPr>
          <p:cNvPr id="7" name="Rectangle 6">
            <a:extLst>
              <a:ext uri="{FF2B5EF4-FFF2-40B4-BE49-F238E27FC236}">
                <a16:creationId xmlns:a16="http://schemas.microsoft.com/office/drawing/2014/main" id="{8AEA5546-32E9-4A93-B7AF-74945D3BEA27}"/>
              </a:ext>
            </a:extLst>
          </p:cNvPr>
          <p:cNvSpPr/>
          <p:nvPr/>
        </p:nvSpPr>
        <p:spPr>
          <a:xfrm>
            <a:off x="6992909" y="512165"/>
            <a:ext cx="1871691" cy="502170"/>
          </a:xfrm>
          <a:prstGeom prst="rect">
            <a:avLst/>
          </a:prstGeom>
          <a:solidFill>
            <a:schemeClr val="tx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40000"/>
                    <a:lumOff val="60000"/>
                  </a:schemeClr>
                </a:solidFill>
                <a:latin typeface="Copperplate Gothic Bold" panose="020E0705020206020404" pitchFamily="34" charset="0"/>
              </a:rPr>
              <a:t>Custom Set-up</a:t>
            </a:r>
          </a:p>
        </p:txBody>
      </p:sp>
      <p:sp>
        <p:nvSpPr>
          <p:cNvPr id="8" name="Rectangle 7">
            <a:extLst>
              <a:ext uri="{FF2B5EF4-FFF2-40B4-BE49-F238E27FC236}">
                <a16:creationId xmlns:a16="http://schemas.microsoft.com/office/drawing/2014/main" id="{92EC44FE-0533-49DD-9B9C-5770163224C6}"/>
              </a:ext>
            </a:extLst>
          </p:cNvPr>
          <p:cNvSpPr/>
          <p:nvPr/>
        </p:nvSpPr>
        <p:spPr>
          <a:xfrm>
            <a:off x="11146903" y="502171"/>
            <a:ext cx="2216150" cy="512164"/>
          </a:xfrm>
          <a:prstGeom prst="rect">
            <a:avLst/>
          </a:prstGeom>
          <a:solidFill>
            <a:schemeClr val="tx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opperplate Gothic Bold" panose="020E0705020206020404" pitchFamily="34" charset="0"/>
              </a:rPr>
              <a:t>Sweep-Multileg SETUP</a:t>
            </a:r>
          </a:p>
        </p:txBody>
      </p:sp>
      <p:sp>
        <p:nvSpPr>
          <p:cNvPr id="9" name="Rectangle 8">
            <a:extLst>
              <a:ext uri="{FF2B5EF4-FFF2-40B4-BE49-F238E27FC236}">
                <a16:creationId xmlns:a16="http://schemas.microsoft.com/office/drawing/2014/main" id="{9DFAE46E-96A8-41C8-B6F0-35BF63593405}"/>
              </a:ext>
            </a:extLst>
          </p:cNvPr>
          <p:cNvSpPr/>
          <p:nvPr/>
        </p:nvSpPr>
        <p:spPr>
          <a:xfrm>
            <a:off x="13328649" y="516624"/>
            <a:ext cx="2216150" cy="502170"/>
          </a:xfrm>
          <a:prstGeom prst="rect">
            <a:avLst/>
          </a:prstGeom>
          <a:solidFill>
            <a:schemeClr val="tx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opperplate Gothic Bold" panose="020E0705020206020404" pitchFamily="34" charset="0"/>
              </a:rPr>
              <a:t>Volume  Vs.  Open Interest SETUP</a:t>
            </a:r>
          </a:p>
        </p:txBody>
      </p:sp>
      <p:sp>
        <p:nvSpPr>
          <p:cNvPr id="13" name="Rectangle 12">
            <a:extLst>
              <a:ext uri="{FF2B5EF4-FFF2-40B4-BE49-F238E27FC236}">
                <a16:creationId xmlns:a16="http://schemas.microsoft.com/office/drawing/2014/main" id="{526331ED-5242-4600-8952-E15F25DBEF40}"/>
              </a:ext>
            </a:extLst>
          </p:cNvPr>
          <p:cNvSpPr/>
          <p:nvPr/>
        </p:nvSpPr>
        <p:spPr>
          <a:xfrm>
            <a:off x="8114024" y="1098492"/>
            <a:ext cx="1029976" cy="3346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Rounded MT Bold" panose="020F0704030504030204" pitchFamily="34" charset="0"/>
              </a:rPr>
              <a:t>IV30</a:t>
            </a:r>
          </a:p>
        </p:txBody>
      </p:sp>
      <p:sp>
        <p:nvSpPr>
          <p:cNvPr id="14" name="Rectangle 13">
            <a:extLst>
              <a:ext uri="{FF2B5EF4-FFF2-40B4-BE49-F238E27FC236}">
                <a16:creationId xmlns:a16="http://schemas.microsoft.com/office/drawing/2014/main" id="{79D601AF-3CEA-4048-BD8C-92D51A14D8BC}"/>
              </a:ext>
            </a:extLst>
          </p:cNvPr>
          <p:cNvSpPr/>
          <p:nvPr/>
        </p:nvSpPr>
        <p:spPr>
          <a:xfrm>
            <a:off x="9258352" y="1098491"/>
            <a:ext cx="1104288" cy="3346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Rounded MT Bold" panose="020F0704030504030204" pitchFamily="34" charset="0"/>
              </a:rPr>
              <a:t>IV % RANK</a:t>
            </a:r>
          </a:p>
        </p:txBody>
      </p:sp>
      <p:sp>
        <p:nvSpPr>
          <p:cNvPr id="22" name="Rectangle 21">
            <a:extLst>
              <a:ext uri="{FF2B5EF4-FFF2-40B4-BE49-F238E27FC236}">
                <a16:creationId xmlns:a16="http://schemas.microsoft.com/office/drawing/2014/main" id="{6FFE50A8-A0DD-448C-9154-94E2BBFB80FE}"/>
              </a:ext>
            </a:extLst>
          </p:cNvPr>
          <p:cNvSpPr/>
          <p:nvPr/>
        </p:nvSpPr>
        <p:spPr>
          <a:xfrm>
            <a:off x="10504306" y="1111134"/>
            <a:ext cx="1029976" cy="32197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Rounded MT Bold" panose="020F0704030504030204" pitchFamily="34" charset="0"/>
              </a:rPr>
              <a:t>1 DAY </a:t>
            </a:r>
          </a:p>
          <a:p>
            <a:pPr algn="ctr"/>
            <a:r>
              <a:rPr lang="en-US" sz="900" dirty="0">
                <a:solidFill>
                  <a:schemeClr val="tx1"/>
                </a:solidFill>
                <a:latin typeface="Arial Rounded MT Bold" panose="020F0704030504030204" pitchFamily="34" charset="0"/>
              </a:rPr>
              <a:t>VOLATILITY</a:t>
            </a:r>
          </a:p>
        </p:txBody>
      </p:sp>
      <p:sp>
        <p:nvSpPr>
          <p:cNvPr id="24" name="Rectangle 23">
            <a:extLst>
              <a:ext uri="{FF2B5EF4-FFF2-40B4-BE49-F238E27FC236}">
                <a16:creationId xmlns:a16="http://schemas.microsoft.com/office/drawing/2014/main" id="{F96D297E-AF4D-4A13-A9FE-183D93C7F463}"/>
              </a:ext>
            </a:extLst>
          </p:cNvPr>
          <p:cNvSpPr/>
          <p:nvPr/>
        </p:nvSpPr>
        <p:spPr>
          <a:xfrm>
            <a:off x="11654475" y="1115656"/>
            <a:ext cx="1063663" cy="3346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Rounded MT Bold" panose="020F0704030504030204" pitchFamily="34" charset="0"/>
              </a:rPr>
              <a:t>RELATIVE </a:t>
            </a:r>
          </a:p>
          <a:p>
            <a:pPr algn="ctr"/>
            <a:r>
              <a:rPr lang="en-US" sz="900" dirty="0">
                <a:solidFill>
                  <a:schemeClr val="tx1"/>
                </a:solidFill>
                <a:latin typeface="Arial Rounded MT Bold" panose="020F0704030504030204" pitchFamily="34" charset="0"/>
              </a:rPr>
              <a:t>VOLUME</a:t>
            </a:r>
          </a:p>
        </p:txBody>
      </p:sp>
      <p:sp>
        <p:nvSpPr>
          <p:cNvPr id="25" name="Rectangle 24">
            <a:extLst>
              <a:ext uri="{FF2B5EF4-FFF2-40B4-BE49-F238E27FC236}">
                <a16:creationId xmlns:a16="http://schemas.microsoft.com/office/drawing/2014/main" id="{DDEDA68F-ECF5-4210-AFC9-99CA3D15E8AE}"/>
              </a:ext>
            </a:extLst>
          </p:cNvPr>
          <p:cNvSpPr/>
          <p:nvPr/>
        </p:nvSpPr>
        <p:spPr>
          <a:xfrm>
            <a:off x="12864322" y="1115481"/>
            <a:ext cx="1144328" cy="32198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Rounded MT Bold" panose="020F0704030504030204" pitchFamily="34" charset="0"/>
              </a:rPr>
              <a:t>OPTION VALUE</a:t>
            </a:r>
          </a:p>
        </p:txBody>
      </p:sp>
      <p:sp>
        <p:nvSpPr>
          <p:cNvPr id="27" name="Rectangle 26">
            <a:extLst>
              <a:ext uri="{FF2B5EF4-FFF2-40B4-BE49-F238E27FC236}">
                <a16:creationId xmlns:a16="http://schemas.microsoft.com/office/drawing/2014/main" id="{0712BA18-505F-451B-8D38-19B569FABF51}"/>
              </a:ext>
            </a:extLst>
          </p:cNvPr>
          <p:cNvSpPr/>
          <p:nvPr/>
        </p:nvSpPr>
        <p:spPr>
          <a:xfrm>
            <a:off x="14154834" y="1117639"/>
            <a:ext cx="1221592" cy="33065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Rounded MT Bold" panose="020F0704030504030204" pitchFamily="34" charset="0"/>
              </a:rPr>
              <a:t>RELATIVE OPT </a:t>
            </a:r>
          </a:p>
          <a:p>
            <a:pPr algn="ctr"/>
            <a:r>
              <a:rPr lang="en-US" sz="900" dirty="0">
                <a:solidFill>
                  <a:schemeClr val="tx1"/>
                </a:solidFill>
                <a:latin typeface="Arial Rounded MT Bold" panose="020F0704030504030204" pitchFamily="34" charset="0"/>
              </a:rPr>
              <a:t>VOLUME</a:t>
            </a:r>
          </a:p>
        </p:txBody>
      </p:sp>
      <p:sp>
        <p:nvSpPr>
          <p:cNvPr id="28" name="Rectangle 27">
            <a:extLst>
              <a:ext uri="{FF2B5EF4-FFF2-40B4-BE49-F238E27FC236}">
                <a16:creationId xmlns:a16="http://schemas.microsoft.com/office/drawing/2014/main" id="{757BDFCA-A7FF-4B71-A999-58E6CE4FE3C7}"/>
              </a:ext>
            </a:extLst>
          </p:cNvPr>
          <p:cNvSpPr/>
          <p:nvPr/>
        </p:nvSpPr>
        <p:spPr>
          <a:xfrm>
            <a:off x="7017558" y="1098492"/>
            <a:ext cx="982114" cy="3346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Rounded MT Bold" panose="020F0704030504030204" pitchFamily="34" charset="0"/>
              </a:rPr>
              <a:t>EXPIRATION</a:t>
            </a:r>
          </a:p>
        </p:txBody>
      </p:sp>
      <p:sp>
        <p:nvSpPr>
          <p:cNvPr id="29" name="Rectangle 28">
            <a:extLst>
              <a:ext uri="{FF2B5EF4-FFF2-40B4-BE49-F238E27FC236}">
                <a16:creationId xmlns:a16="http://schemas.microsoft.com/office/drawing/2014/main" id="{30631DDC-ABB8-467A-8034-AA81886AD519}"/>
              </a:ext>
            </a:extLst>
          </p:cNvPr>
          <p:cNvSpPr/>
          <p:nvPr/>
        </p:nvSpPr>
        <p:spPr>
          <a:xfrm>
            <a:off x="8864600" y="512165"/>
            <a:ext cx="2282303" cy="502170"/>
          </a:xfrm>
          <a:prstGeom prst="rect">
            <a:avLst/>
          </a:prstGeom>
          <a:solidFill>
            <a:schemeClr val="tx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opperplate Gothic Bold" panose="020E0705020206020404" pitchFamily="34" charset="0"/>
              </a:rPr>
              <a:t>Unusual Trading Volume  Set-up</a:t>
            </a:r>
          </a:p>
        </p:txBody>
      </p:sp>
      <p:pic>
        <p:nvPicPr>
          <p:cNvPr id="31" name="Picture 30" descr="A close up of a sign&#10;&#10;Description automatically generated">
            <a:extLst>
              <a:ext uri="{FF2B5EF4-FFF2-40B4-BE49-F238E27FC236}">
                <a16:creationId xmlns:a16="http://schemas.microsoft.com/office/drawing/2014/main" id="{422C2488-A444-4AAD-8009-FD3506BC8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558" y="1526500"/>
            <a:ext cx="1006763" cy="1429406"/>
          </a:xfrm>
          <a:prstGeom prst="rect">
            <a:avLst/>
          </a:prstGeom>
        </p:spPr>
      </p:pic>
      <p:pic>
        <p:nvPicPr>
          <p:cNvPr id="33" name="Picture 32" descr="A close up of a logo&#10;&#10;Description automatically generated">
            <a:extLst>
              <a:ext uri="{FF2B5EF4-FFF2-40B4-BE49-F238E27FC236}">
                <a16:creationId xmlns:a16="http://schemas.microsoft.com/office/drawing/2014/main" id="{8C5B734F-E0D9-4EC6-BEA4-6DA21A055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5630" y="1479376"/>
            <a:ext cx="1029975" cy="2724648"/>
          </a:xfrm>
          <a:prstGeom prst="rect">
            <a:avLst/>
          </a:prstGeom>
        </p:spPr>
      </p:pic>
      <p:pic>
        <p:nvPicPr>
          <p:cNvPr id="34" name="Picture 33">
            <a:extLst>
              <a:ext uri="{FF2B5EF4-FFF2-40B4-BE49-F238E27FC236}">
                <a16:creationId xmlns:a16="http://schemas.microsoft.com/office/drawing/2014/main" id="{AB58AC2B-2A19-419C-BFEA-BF19F6643813}"/>
              </a:ext>
            </a:extLst>
          </p:cNvPr>
          <p:cNvPicPr>
            <a:picLocks noChangeAspect="1"/>
          </p:cNvPicPr>
          <p:nvPr/>
        </p:nvPicPr>
        <p:blipFill>
          <a:blip r:embed="rId5"/>
          <a:stretch>
            <a:fillRect/>
          </a:stretch>
        </p:blipFill>
        <p:spPr>
          <a:xfrm>
            <a:off x="9275964" y="1479376"/>
            <a:ext cx="1104288" cy="2375074"/>
          </a:xfrm>
          <a:prstGeom prst="rect">
            <a:avLst/>
          </a:prstGeom>
        </p:spPr>
      </p:pic>
      <p:pic>
        <p:nvPicPr>
          <p:cNvPr id="35" name="Picture 34">
            <a:extLst>
              <a:ext uri="{FF2B5EF4-FFF2-40B4-BE49-F238E27FC236}">
                <a16:creationId xmlns:a16="http://schemas.microsoft.com/office/drawing/2014/main" id="{3FD7A29B-A7DF-4071-8921-B262793C07DD}"/>
              </a:ext>
            </a:extLst>
          </p:cNvPr>
          <p:cNvPicPr>
            <a:picLocks noChangeAspect="1"/>
          </p:cNvPicPr>
          <p:nvPr/>
        </p:nvPicPr>
        <p:blipFill>
          <a:blip r:embed="rId6"/>
          <a:stretch>
            <a:fillRect/>
          </a:stretch>
        </p:blipFill>
        <p:spPr>
          <a:xfrm>
            <a:off x="10500611" y="1479375"/>
            <a:ext cx="1029975" cy="2878963"/>
          </a:xfrm>
          <a:prstGeom prst="rect">
            <a:avLst/>
          </a:prstGeom>
        </p:spPr>
      </p:pic>
      <p:pic>
        <p:nvPicPr>
          <p:cNvPr id="36" name="Picture 35">
            <a:extLst>
              <a:ext uri="{FF2B5EF4-FFF2-40B4-BE49-F238E27FC236}">
                <a16:creationId xmlns:a16="http://schemas.microsoft.com/office/drawing/2014/main" id="{0F4D4211-D1BA-4C1D-92C1-50ED2C432F8B}"/>
              </a:ext>
            </a:extLst>
          </p:cNvPr>
          <p:cNvPicPr>
            <a:picLocks noChangeAspect="1"/>
          </p:cNvPicPr>
          <p:nvPr/>
        </p:nvPicPr>
        <p:blipFill>
          <a:blip r:embed="rId7"/>
          <a:stretch>
            <a:fillRect/>
          </a:stretch>
        </p:blipFill>
        <p:spPr>
          <a:xfrm>
            <a:off x="11650944" y="1532502"/>
            <a:ext cx="1063663" cy="2582083"/>
          </a:xfrm>
          <a:prstGeom prst="rect">
            <a:avLst/>
          </a:prstGeom>
        </p:spPr>
      </p:pic>
      <p:pic>
        <p:nvPicPr>
          <p:cNvPr id="37" name="Picture 36">
            <a:extLst>
              <a:ext uri="{FF2B5EF4-FFF2-40B4-BE49-F238E27FC236}">
                <a16:creationId xmlns:a16="http://schemas.microsoft.com/office/drawing/2014/main" id="{6C4A2B5A-AD57-4032-9F9C-C868979C86B2}"/>
              </a:ext>
            </a:extLst>
          </p:cNvPr>
          <p:cNvPicPr>
            <a:picLocks noChangeAspect="1"/>
          </p:cNvPicPr>
          <p:nvPr/>
        </p:nvPicPr>
        <p:blipFill>
          <a:blip r:embed="rId8"/>
          <a:stretch>
            <a:fillRect/>
          </a:stretch>
        </p:blipFill>
        <p:spPr>
          <a:xfrm>
            <a:off x="12857970" y="1516505"/>
            <a:ext cx="1150680" cy="1181275"/>
          </a:xfrm>
          <a:prstGeom prst="rect">
            <a:avLst/>
          </a:prstGeom>
        </p:spPr>
      </p:pic>
      <p:pic>
        <p:nvPicPr>
          <p:cNvPr id="38" name="Picture 37">
            <a:extLst>
              <a:ext uri="{FF2B5EF4-FFF2-40B4-BE49-F238E27FC236}">
                <a16:creationId xmlns:a16="http://schemas.microsoft.com/office/drawing/2014/main" id="{9F9D18F7-96C9-4B4C-9298-5C10C5735EBC}"/>
              </a:ext>
            </a:extLst>
          </p:cNvPr>
          <p:cNvPicPr>
            <a:picLocks noChangeAspect="1"/>
          </p:cNvPicPr>
          <p:nvPr/>
        </p:nvPicPr>
        <p:blipFill>
          <a:blip r:embed="rId9"/>
          <a:stretch>
            <a:fillRect/>
          </a:stretch>
        </p:blipFill>
        <p:spPr>
          <a:xfrm>
            <a:off x="14238560" y="1526500"/>
            <a:ext cx="1137866" cy="2878964"/>
          </a:xfrm>
          <a:prstGeom prst="rect">
            <a:avLst/>
          </a:prstGeom>
        </p:spPr>
      </p:pic>
      <p:sp>
        <p:nvSpPr>
          <p:cNvPr id="44" name="Rectangle: Rounded Corners 43">
            <a:extLst>
              <a:ext uri="{FF2B5EF4-FFF2-40B4-BE49-F238E27FC236}">
                <a16:creationId xmlns:a16="http://schemas.microsoft.com/office/drawing/2014/main" id="{8CF524B0-9FDE-4AAC-A5AD-584341ECD567}"/>
              </a:ext>
            </a:extLst>
          </p:cNvPr>
          <p:cNvSpPr/>
          <p:nvPr/>
        </p:nvSpPr>
        <p:spPr>
          <a:xfrm>
            <a:off x="10486153" y="4458727"/>
            <a:ext cx="1293402" cy="417778"/>
          </a:xfrm>
          <a:prstGeom prst="roundRect">
            <a:avLst/>
          </a:prstGeom>
          <a:solidFill>
            <a:schemeClr val="accent6">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latin typeface="Aharoni" panose="02010803020104030203" pitchFamily="2" charset="-79"/>
                <a:cs typeface="Aharoni" panose="02010803020104030203" pitchFamily="2" charset="-79"/>
              </a:rPr>
              <a:t>SCAN</a:t>
            </a:r>
          </a:p>
        </p:txBody>
      </p:sp>
      <p:pic>
        <p:nvPicPr>
          <p:cNvPr id="51" name="Picture 50">
            <a:extLst>
              <a:ext uri="{FF2B5EF4-FFF2-40B4-BE49-F238E27FC236}">
                <a16:creationId xmlns:a16="http://schemas.microsoft.com/office/drawing/2014/main" id="{E2F5BC4C-0836-4695-92F4-D1E17F5B7C54}"/>
              </a:ext>
            </a:extLst>
          </p:cNvPr>
          <p:cNvPicPr>
            <a:picLocks noChangeAspect="1"/>
          </p:cNvPicPr>
          <p:nvPr/>
        </p:nvPicPr>
        <p:blipFill>
          <a:blip r:embed="rId10"/>
          <a:stretch>
            <a:fillRect/>
          </a:stretch>
        </p:blipFill>
        <p:spPr>
          <a:xfrm>
            <a:off x="7062184" y="5040734"/>
            <a:ext cx="8413340" cy="4926226"/>
          </a:xfrm>
          <a:prstGeom prst="rect">
            <a:avLst/>
          </a:prstGeom>
        </p:spPr>
      </p:pic>
    </p:spTree>
    <p:extLst>
      <p:ext uri="{BB962C8B-B14F-4D97-AF65-F5344CB8AC3E}">
        <p14:creationId xmlns:p14="http://schemas.microsoft.com/office/powerpoint/2010/main" val="224895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newspaper&#10;&#10;Description automatically generated">
            <a:extLst>
              <a:ext uri="{FF2B5EF4-FFF2-40B4-BE49-F238E27FC236}">
                <a16:creationId xmlns:a16="http://schemas.microsoft.com/office/drawing/2014/main" id="{C942B43E-BED0-415C-BEEF-5B25CE014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621166" cy="10118361"/>
          </a:xfrm>
          <a:prstGeom prst="rect">
            <a:avLst/>
          </a:prstGeom>
        </p:spPr>
      </p:pic>
      <p:sp>
        <p:nvSpPr>
          <p:cNvPr id="6" name="Rectangle 5">
            <a:extLst>
              <a:ext uri="{FF2B5EF4-FFF2-40B4-BE49-F238E27FC236}">
                <a16:creationId xmlns:a16="http://schemas.microsoft.com/office/drawing/2014/main" id="{2E7C8496-CF7F-4EEC-AF24-2D0746A28DF6}"/>
              </a:ext>
            </a:extLst>
          </p:cNvPr>
          <p:cNvSpPr/>
          <p:nvPr/>
        </p:nvSpPr>
        <p:spPr>
          <a:xfrm>
            <a:off x="6992910" y="1"/>
            <a:ext cx="8551889" cy="50217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pperplate Gothic Bold" panose="020E0705020206020404" pitchFamily="34" charset="0"/>
                <a:ea typeface="+mn-ea"/>
                <a:cs typeface="+mn-cs"/>
              </a:rPr>
              <a:t>Scanning Criteria’s Set-up</a:t>
            </a:r>
          </a:p>
        </p:txBody>
      </p:sp>
      <p:sp>
        <p:nvSpPr>
          <p:cNvPr id="13" name="Rectangle 12">
            <a:extLst>
              <a:ext uri="{FF2B5EF4-FFF2-40B4-BE49-F238E27FC236}">
                <a16:creationId xmlns:a16="http://schemas.microsoft.com/office/drawing/2014/main" id="{526331ED-5242-4600-8952-E15F25DBEF40}"/>
              </a:ext>
            </a:extLst>
          </p:cNvPr>
          <p:cNvSpPr/>
          <p:nvPr/>
        </p:nvSpPr>
        <p:spPr>
          <a:xfrm>
            <a:off x="8114024" y="1098492"/>
            <a:ext cx="1029976" cy="3346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IV30</a:t>
            </a:r>
          </a:p>
        </p:txBody>
      </p:sp>
      <p:sp>
        <p:nvSpPr>
          <p:cNvPr id="14" name="Rectangle 13">
            <a:extLst>
              <a:ext uri="{FF2B5EF4-FFF2-40B4-BE49-F238E27FC236}">
                <a16:creationId xmlns:a16="http://schemas.microsoft.com/office/drawing/2014/main" id="{79D601AF-3CEA-4048-BD8C-92D51A14D8BC}"/>
              </a:ext>
            </a:extLst>
          </p:cNvPr>
          <p:cNvSpPr/>
          <p:nvPr/>
        </p:nvSpPr>
        <p:spPr>
          <a:xfrm>
            <a:off x="9258352" y="1098491"/>
            <a:ext cx="1104288" cy="3346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IV % RANK</a:t>
            </a:r>
          </a:p>
        </p:txBody>
      </p:sp>
      <p:sp>
        <p:nvSpPr>
          <p:cNvPr id="22" name="Rectangle 21">
            <a:extLst>
              <a:ext uri="{FF2B5EF4-FFF2-40B4-BE49-F238E27FC236}">
                <a16:creationId xmlns:a16="http://schemas.microsoft.com/office/drawing/2014/main" id="{6FFE50A8-A0DD-448C-9154-94E2BBFB80FE}"/>
              </a:ext>
            </a:extLst>
          </p:cNvPr>
          <p:cNvSpPr/>
          <p:nvPr/>
        </p:nvSpPr>
        <p:spPr>
          <a:xfrm>
            <a:off x="10504306" y="1111134"/>
            <a:ext cx="1029976" cy="32197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1 DAY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VOLATILITY</a:t>
            </a:r>
          </a:p>
        </p:txBody>
      </p:sp>
      <p:sp>
        <p:nvSpPr>
          <p:cNvPr id="24" name="Rectangle 23">
            <a:extLst>
              <a:ext uri="{FF2B5EF4-FFF2-40B4-BE49-F238E27FC236}">
                <a16:creationId xmlns:a16="http://schemas.microsoft.com/office/drawing/2014/main" id="{F96D297E-AF4D-4A13-A9FE-183D93C7F463}"/>
              </a:ext>
            </a:extLst>
          </p:cNvPr>
          <p:cNvSpPr/>
          <p:nvPr/>
        </p:nvSpPr>
        <p:spPr>
          <a:xfrm>
            <a:off x="11654475" y="1115656"/>
            <a:ext cx="1063663" cy="3346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RELATIVE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VOLUME</a:t>
            </a:r>
          </a:p>
        </p:txBody>
      </p:sp>
      <p:sp>
        <p:nvSpPr>
          <p:cNvPr id="25" name="Rectangle 24">
            <a:extLst>
              <a:ext uri="{FF2B5EF4-FFF2-40B4-BE49-F238E27FC236}">
                <a16:creationId xmlns:a16="http://schemas.microsoft.com/office/drawing/2014/main" id="{DDEDA68F-ECF5-4210-AFC9-99CA3D15E8AE}"/>
              </a:ext>
            </a:extLst>
          </p:cNvPr>
          <p:cNvSpPr/>
          <p:nvPr/>
        </p:nvSpPr>
        <p:spPr>
          <a:xfrm>
            <a:off x="12864322" y="1115481"/>
            <a:ext cx="1144328" cy="32198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OPTION VALUE</a:t>
            </a:r>
          </a:p>
        </p:txBody>
      </p:sp>
      <p:sp>
        <p:nvSpPr>
          <p:cNvPr id="27" name="Rectangle 26">
            <a:extLst>
              <a:ext uri="{FF2B5EF4-FFF2-40B4-BE49-F238E27FC236}">
                <a16:creationId xmlns:a16="http://schemas.microsoft.com/office/drawing/2014/main" id="{0712BA18-505F-451B-8D38-19B569FABF51}"/>
              </a:ext>
            </a:extLst>
          </p:cNvPr>
          <p:cNvSpPr/>
          <p:nvPr/>
        </p:nvSpPr>
        <p:spPr>
          <a:xfrm>
            <a:off x="14154834" y="1117639"/>
            <a:ext cx="1221592" cy="33065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RELATIVE OPT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VOLUME</a:t>
            </a:r>
          </a:p>
        </p:txBody>
      </p:sp>
      <p:sp>
        <p:nvSpPr>
          <p:cNvPr id="28" name="Rectangle 27">
            <a:extLst>
              <a:ext uri="{FF2B5EF4-FFF2-40B4-BE49-F238E27FC236}">
                <a16:creationId xmlns:a16="http://schemas.microsoft.com/office/drawing/2014/main" id="{757BDFCA-A7FF-4B71-A999-58E6CE4FE3C7}"/>
              </a:ext>
            </a:extLst>
          </p:cNvPr>
          <p:cNvSpPr/>
          <p:nvPr/>
        </p:nvSpPr>
        <p:spPr>
          <a:xfrm>
            <a:off x="7017558" y="1098492"/>
            <a:ext cx="982114" cy="3346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EXPIRY</a:t>
            </a:r>
          </a:p>
        </p:txBody>
      </p:sp>
      <p:sp>
        <p:nvSpPr>
          <p:cNvPr id="44" name="Rectangle: Rounded Corners 43">
            <a:extLst>
              <a:ext uri="{FF2B5EF4-FFF2-40B4-BE49-F238E27FC236}">
                <a16:creationId xmlns:a16="http://schemas.microsoft.com/office/drawing/2014/main" id="{8CF524B0-9FDE-4AAC-A5AD-584341ECD567}"/>
              </a:ext>
            </a:extLst>
          </p:cNvPr>
          <p:cNvSpPr/>
          <p:nvPr/>
        </p:nvSpPr>
        <p:spPr>
          <a:xfrm>
            <a:off x="10500202" y="3993204"/>
            <a:ext cx="1293402" cy="417778"/>
          </a:xfrm>
          <a:prstGeom prst="roundRect">
            <a:avLst/>
          </a:prstGeom>
          <a:solidFill>
            <a:schemeClr val="accent6">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SCAN</a:t>
            </a:r>
          </a:p>
        </p:txBody>
      </p:sp>
      <p:pic>
        <p:nvPicPr>
          <p:cNvPr id="3" name="Picture 2">
            <a:extLst>
              <a:ext uri="{FF2B5EF4-FFF2-40B4-BE49-F238E27FC236}">
                <a16:creationId xmlns:a16="http://schemas.microsoft.com/office/drawing/2014/main" id="{DBC1383F-6245-4413-A051-A82A6023345A}"/>
              </a:ext>
            </a:extLst>
          </p:cNvPr>
          <p:cNvPicPr>
            <a:picLocks noChangeAspect="1"/>
          </p:cNvPicPr>
          <p:nvPr/>
        </p:nvPicPr>
        <p:blipFill>
          <a:blip r:embed="rId3"/>
          <a:stretch>
            <a:fillRect/>
          </a:stretch>
        </p:blipFill>
        <p:spPr>
          <a:xfrm>
            <a:off x="6793340" y="1591872"/>
            <a:ext cx="2781614" cy="2032685"/>
          </a:xfrm>
          <a:prstGeom prst="rect">
            <a:avLst/>
          </a:prstGeom>
        </p:spPr>
      </p:pic>
      <p:pic>
        <p:nvPicPr>
          <p:cNvPr id="4" name="Picture 3">
            <a:extLst>
              <a:ext uri="{FF2B5EF4-FFF2-40B4-BE49-F238E27FC236}">
                <a16:creationId xmlns:a16="http://schemas.microsoft.com/office/drawing/2014/main" id="{11A9BD86-F61A-4DC1-BCF2-F82C1E2FC58D}"/>
              </a:ext>
            </a:extLst>
          </p:cNvPr>
          <p:cNvPicPr>
            <a:picLocks noChangeAspect="1"/>
          </p:cNvPicPr>
          <p:nvPr/>
        </p:nvPicPr>
        <p:blipFill>
          <a:blip r:embed="rId4"/>
          <a:stretch>
            <a:fillRect/>
          </a:stretch>
        </p:blipFill>
        <p:spPr>
          <a:xfrm>
            <a:off x="9736254" y="1595557"/>
            <a:ext cx="2819269" cy="2009574"/>
          </a:xfrm>
          <a:prstGeom prst="rect">
            <a:avLst/>
          </a:prstGeom>
        </p:spPr>
      </p:pic>
      <p:pic>
        <p:nvPicPr>
          <p:cNvPr id="10" name="Picture 9">
            <a:extLst>
              <a:ext uri="{FF2B5EF4-FFF2-40B4-BE49-F238E27FC236}">
                <a16:creationId xmlns:a16="http://schemas.microsoft.com/office/drawing/2014/main" id="{7575D45F-FCFB-44C8-A4F3-F2127CDA45C9}"/>
              </a:ext>
            </a:extLst>
          </p:cNvPr>
          <p:cNvPicPr>
            <a:picLocks noChangeAspect="1"/>
          </p:cNvPicPr>
          <p:nvPr/>
        </p:nvPicPr>
        <p:blipFill>
          <a:blip r:embed="rId5"/>
          <a:stretch>
            <a:fillRect/>
          </a:stretch>
        </p:blipFill>
        <p:spPr>
          <a:xfrm>
            <a:off x="12611516" y="1680788"/>
            <a:ext cx="2794268" cy="1821947"/>
          </a:xfrm>
          <a:prstGeom prst="rect">
            <a:avLst/>
          </a:prstGeom>
        </p:spPr>
      </p:pic>
      <p:sp>
        <p:nvSpPr>
          <p:cNvPr id="26" name="Rectangle 25">
            <a:extLst>
              <a:ext uri="{FF2B5EF4-FFF2-40B4-BE49-F238E27FC236}">
                <a16:creationId xmlns:a16="http://schemas.microsoft.com/office/drawing/2014/main" id="{A360005B-FC29-408A-B899-C68DFF8F2C8C}"/>
              </a:ext>
            </a:extLst>
          </p:cNvPr>
          <p:cNvSpPr/>
          <p:nvPr/>
        </p:nvSpPr>
        <p:spPr>
          <a:xfrm>
            <a:off x="6992909" y="512165"/>
            <a:ext cx="1871691" cy="502170"/>
          </a:xfrm>
          <a:prstGeom prst="rect">
            <a:avLst/>
          </a:prstGeom>
          <a:solidFill>
            <a:schemeClr val="tx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60000"/>
                    <a:lumOff val="40000"/>
                  </a:schemeClr>
                </a:solidFill>
                <a:latin typeface="Copperplate Gothic Bold" panose="020E0705020206020404" pitchFamily="34" charset="0"/>
              </a:rPr>
              <a:t>Custom Set-up</a:t>
            </a:r>
          </a:p>
        </p:txBody>
      </p:sp>
      <p:sp>
        <p:nvSpPr>
          <p:cNvPr id="30" name="Rectangle 29">
            <a:extLst>
              <a:ext uri="{FF2B5EF4-FFF2-40B4-BE49-F238E27FC236}">
                <a16:creationId xmlns:a16="http://schemas.microsoft.com/office/drawing/2014/main" id="{5B73CC4E-D4A0-4B13-BB3D-95FA0D633C64}"/>
              </a:ext>
            </a:extLst>
          </p:cNvPr>
          <p:cNvSpPr/>
          <p:nvPr/>
        </p:nvSpPr>
        <p:spPr>
          <a:xfrm>
            <a:off x="11146903" y="502171"/>
            <a:ext cx="2216150" cy="512164"/>
          </a:xfrm>
          <a:prstGeom prst="rect">
            <a:avLst/>
          </a:prstGeom>
          <a:solidFill>
            <a:schemeClr val="tx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opperplate Gothic Bold" panose="020E0705020206020404" pitchFamily="34" charset="0"/>
              </a:rPr>
              <a:t>Sweep-Multileg SETUP</a:t>
            </a:r>
          </a:p>
        </p:txBody>
      </p:sp>
      <p:sp>
        <p:nvSpPr>
          <p:cNvPr id="31" name="Rectangle 30">
            <a:extLst>
              <a:ext uri="{FF2B5EF4-FFF2-40B4-BE49-F238E27FC236}">
                <a16:creationId xmlns:a16="http://schemas.microsoft.com/office/drawing/2014/main" id="{F6667C6B-012B-4320-9860-DAB0C2CA4CD2}"/>
              </a:ext>
            </a:extLst>
          </p:cNvPr>
          <p:cNvSpPr/>
          <p:nvPr/>
        </p:nvSpPr>
        <p:spPr>
          <a:xfrm>
            <a:off x="13328649" y="516624"/>
            <a:ext cx="2216150" cy="502170"/>
          </a:xfrm>
          <a:prstGeom prst="rect">
            <a:avLst/>
          </a:prstGeom>
          <a:solidFill>
            <a:schemeClr val="tx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opperplate Gothic Bold" panose="020E0705020206020404" pitchFamily="34" charset="0"/>
              </a:rPr>
              <a:t>Volume  Vs.  Open Interest SETUP</a:t>
            </a:r>
          </a:p>
        </p:txBody>
      </p:sp>
      <p:sp>
        <p:nvSpPr>
          <p:cNvPr id="32" name="Rectangle 31">
            <a:extLst>
              <a:ext uri="{FF2B5EF4-FFF2-40B4-BE49-F238E27FC236}">
                <a16:creationId xmlns:a16="http://schemas.microsoft.com/office/drawing/2014/main" id="{AA294A28-C828-4425-BD20-C4BA571E5867}"/>
              </a:ext>
            </a:extLst>
          </p:cNvPr>
          <p:cNvSpPr/>
          <p:nvPr/>
        </p:nvSpPr>
        <p:spPr>
          <a:xfrm>
            <a:off x="8864600" y="512165"/>
            <a:ext cx="2282303" cy="502170"/>
          </a:xfrm>
          <a:prstGeom prst="rect">
            <a:avLst/>
          </a:prstGeom>
          <a:solidFill>
            <a:schemeClr val="tx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opperplate Gothic Bold" panose="020E0705020206020404" pitchFamily="34" charset="0"/>
              </a:rPr>
              <a:t>Unusual Trading Volume  Set-up</a:t>
            </a:r>
          </a:p>
        </p:txBody>
      </p:sp>
      <p:pic>
        <p:nvPicPr>
          <p:cNvPr id="49" name="Picture 48">
            <a:extLst>
              <a:ext uri="{FF2B5EF4-FFF2-40B4-BE49-F238E27FC236}">
                <a16:creationId xmlns:a16="http://schemas.microsoft.com/office/drawing/2014/main" id="{5120ED3D-5D41-4F59-AC3A-69A5B26913DE}"/>
              </a:ext>
            </a:extLst>
          </p:cNvPr>
          <p:cNvPicPr>
            <a:picLocks noChangeAspect="1"/>
          </p:cNvPicPr>
          <p:nvPr/>
        </p:nvPicPr>
        <p:blipFill>
          <a:blip r:embed="rId6"/>
          <a:stretch>
            <a:fillRect/>
          </a:stretch>
        </p:blipFill>
        <p:spPr>
          <a:xfrm>
            <a:off x="6804660" y="4579553"/>
            <a:ext cx="8571766" cy="5341687"/>
          </a:xfrm>
          <a:prstGeom prst="rect">
            <a:avLst/>
          </a:prstGeom>
        </p:spPr>
      </p:pic>
      <p:sp>
        <p:nvSpPr>
          <p:cNvPr id="2" name="Arrow: Up 1">
            <a:extLst>
              <a:ext uri="{FF2B5EF4-FFF2-40B4-BE49-F238E27FC236}">
                <a16:creationId xmlns:a16="http://schemas.microsoft.com/office/drawing/2014/main" id="{E02D0FE5-61A6-4C9E-B50E-8502E463B320}"/>
              </a:ext>
            </a:extLst>
          </p:cNvPr>
          <p:cNvSpPr/>
          <p:nvPr/>
        </p:nvSpPr>
        <p:spPr>
          <a:xfrm>
            <a:off x="9736254" y="6210948"/>
            <a:ext cx="344228" cy="3611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1084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1209</TotalTime>
  <Words>541</Words>
  <Application>Microsoft Office PowerPoint</Application>
  <PresentationFormat>Custom</PresentationFormat>
  <Paragraphs>97</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Aharoni</vt:lpstr>
      <vt:lpstr>Arial</vt:lpstr>
      <vt:lpstr>Arial Rounded MT Bold</vt:lpstr>
      <vt:lpstr>Calibri</vt:lpstr>
      <vt:lpstr>Calibri Light</vt:lpstr>
      <vt:lpstr>Castellar</vt:lpstr>
      <vt:lpstr>Copperplate Gothic Bold</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lendeborg</dc:creator>
  <cp:lastModifiedBy>jorge lendeborg</cp:lastModifiedBy>
  <cp:revision>42</cp:revision>
  <dcterms:created xsi:type="dcterms:W3CDTF">2019-12-19T17:02:56Z</dcterms:created>
  <dcterms:modified xsi:type="dcterms:W3CDTF">2019-12-20T13:12:33Z</dcterms:modified>
</cp:coreProperties>
</file>